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03" r:id="rId4"/>
  </p:sldMasterIdLst>
  <p:notesMasterIdLst>
    <p:notesMasterId r:id="rId18"/>
  </p:notesMasterIdLst>
  <p:handoutMasterIdLst>
    <p:handoutMasterId r:id="rId19"/>
  </p:handoutMasterIdLst>
  <p:sldIdLst>
    <p:sldId id="1602" r:id="rId5"/>
    <p:sldId id="1598" r:id="rId6"/>
    <p:sldId id="1606" r:id="rId7"/>
    <p:sldId id="1591" r:id="rId8"/>
    <p:sldId id="1607" r:id="rId9"/>
    <p:sldId id="1590" r:id="rId10"/>
    <p:sldId id="1600" r:id="rId11"/>
    <p:sldId id="1609" r:id="rId12"/>
    <p:sldId id="1610" r:id="rId13"/>
    <p:sldId id="1596" r:id="rId14"/>
    <p:sldId id="1604" r:id="rId15"/>
    <p:sldId id="1579" r:id="rId16"/>
    <p:sldId id="1577" r:id="rId1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40B2B39E-9CDC-46B4-8BD3-EC8784DB9ACA}">
          <p14:sldIdLst>
            <p14:sldId id="1602"/>
            <p14:sldId id="1598"/>
          </p14:sldIdLst>
        </p14:section>
        <p14:section name="Design Guidelines &amp; Fields" id="{FCAE9590-1FC3-4C3E-988E-3DAD4BC4CA4C}">
          <p14:sldIdLst>
            <p14:sldId id="1606"/>
            <p14:sldId id="1591"/>
            <p14:sldId id="1607"/>
            <p14:sldId id="1590"/>
            <p14:sldId id="1600"/>
            <p14:sldId id="1609"/>
            <p14:sldId id="1610"/>
          </p14:sldIdLst>
        </p14:section>
        <p14:section name="Security and Storage Requirements" id="{D076F2EE-AB90-4A7C-9E16-690DAFAA9925}">
          <p14:sldIdLst/>
        </p14:section>
        <p14:section name="Demo" id="{8EE917AF-4458-4A15-9565-E143984308E3}">
          <p14:sldIdLst>
            <p14:sldId id="1596"/>
          </p14:sldIdLst>
        </p14:section>
        <p14:section name="Summary" id="{2374C0DF-0261-42A5-9F32-BDACB2532B76}">
          <p14:sldIdLst>
            <p14:sldId id="1604"/>
            <p14:sldId id="1579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A18"/>
    <a:srgbClr val="FFFFFF"/>
    <a:srgbClr val="E4EDF1"/>
    <a:srgbClr val="2F2F2F"/>
    <a:srgbClr val="787878"/>
    <a:srgbClr val="595959"/>
    <a:srgbClr val="A6A6A6"/>
    <a:srgbClr val="7F7F7F"/>
    <a:srgbClr val="00BCF2"/>
    <a:srgbClr val="BCE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7619" autoAdjust="0"/>
  </p:normalViewPr>
  <p:slideViewPr>
    <p:cSldViewPr snapToGrid="0">
      <p:cViewPr varScale="1">
        <p:scale>
          <a:sx n="107" d="100"/>
          <a:sy n="107" d="100"/>
        </p:scale>
        <p:origin x="192" y="224"/>
      </p:cViewPr>
      <p:guideLst/>
    </p:cSldViewPr>
  </p:slideViewPr>
  <p:outlineViewPr>
    <p:cViewPr>
      <p:scale>
        <a:sx n="33" d="100"/>
        <a:sy n="33" d="100"/>
      </p:scale>
      <p:origin x="0" y="-147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796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9/23/20 8:42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9/23/20 8:42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9/23/20 8:42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975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various cards in playground: https://messagecardplayground.azurewebsites.net/</a:t>
            </a:r>
          </a:p>
          <a:p>
            <a:r>
              <a:rPr lang="en-US" dirty="0"/>
              <a:t>Point out that Incoming </a:t>
            </a:r>
            <a:r>
              <a:rPr lang="en-US" dirty="0" err="1"/>
              <a:t>Webhook</a:t>
            </a:r>
            <a:r>
              <a:rPr lang="en-US" dirty="0"/>
              <a:t> requires user to capture and store information. A programmatic way to do that is </a:t>
            </a:r>
            <a:r>
              <a:rPr lang="en-US"/>
              <a:t>in following section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9/23/20 8:42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930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9/23/20 8:42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801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9/23/20 8:42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899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9/23/20 8:42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977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9/23/20 8:42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44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22AD0-0B7F-488E-9964-D0921E2F5B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C1B8A5-A28A-4304-8371-25D67565D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Connectors is part of the Office 365 Platform canvas for conversations</a:t>
            </a:r>
          </a:p>
        </p:txBody>
      </p:sp>
    </p:spTree>
    <p:extLst>
      <p:ext uri="{BB962C8B-B14F-4D97-AF65-F5344CB8AC3E}">
        <p14:creationId xmlns:p14="http://schemas.microsoft.com/office/powerpoint/2010/main" val="1361360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Cards support rich content that is formatted to fit the canvas</a:t>
            </a:r>
          </a:p>
          <a:p>
            <a:r>
              <a:rPr lang="en-US" dirty="0"/>
              <a:t>All conversation tools are supported, across platforms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9/23/20 8:42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44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HTML is ignored and treated as plain text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9/23/20 8:42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images as appropriate, in the layout that best conveys the meaning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9/23/20 8:42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36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Cards are meant to be easy to read; if there is too much information in a card, it will be lost on the user.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For digest-like cards, consider adding a "View full digest" action at the end of the card.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9/23/20 8:42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59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Provide data in well-defined fields. Rendering is handled by host application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9/23/20 8:42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252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it all together</a:t>
            </a:r>
          </a:p>
          <a:p>
            <a:endParaRPr lang="en-US" dirty="0"/>
          </a:p>
          <a:p>
            <a:r>
              <a:rPr lang="en-US" dirty="0"/>
              <a:t>Example on web includes </a:t>
            </a:r>
            <a:r>
              <a:rPr lang="en-US" dirty="0" err="1"/>
              <a:t>json</a:t>
            </a:r>
            <a:r>
              <a:rPr lang="en-US" dirty="0"/>
              <a:t>: https://docs.microsoft.com/en-us/outlook/actionable-messages/card-reference#card-examples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9/23/20 8:42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12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06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8979627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1999607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91775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7049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1253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28914709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014350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37533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180995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63941924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76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374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3591057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45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25746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50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54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0724588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43887309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38942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67811845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9949417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5015923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5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4" r:id="rId1"/>
    <p:sldLayoutId id="2147484607" r:id="rId2"/>
    <p:sldLayoutId id="2147484608" r:id="rId3"/>
    <p:sldLayoutId id="2147484609" r:id="rId4"/>
    <p:sldLayoutId id="2147484610" r:id="rId5"/>
    <p:sldLayoutId id="2147484611" r:id="rId6"/>
    <p:sldLayoutId id="2147484612" r:id="rId7"/>
    <p:sldLayoutId id="2147484613" r:id="rId8"/>
    <p:sldLayoutId id="2147484614" r:id="rId9"/>
    <p:sldLayoutId id="2147484615" r:id="rId10"/>
    <p:sldLayoutId id="2147484616" r:id="rId11"/>
    <p:sldLayoutId id="2147484617" r:id="rId12"/>
    <p:sldLayoutId id="2147484618" r:id="rId13"/>
    <p:sldLayoutId id="2147484619" r:id="rId14"/>
    <p:sldLayoutId id="2147484622" r:id="rId15"/>
    <p:sldLayoutId id="2147484623" r:id="rId16"/>
    <p:sldLayoutId id="2147484624" r:id="rId17"/>
    <p:sldLayoutId id="2147484625" r:id="rId18"/>
    <p:sldLayoutId id="2147484626" r:id="rId19"/>
    <p:sldLayoutId id="2147484627" r:id="rId20"/>
    <p:sldLayoutId id="2147484628" r:id="rId21"/>
    <p:sldLayoutId id="2147484629" r:id="rId22"/>
    <p:sldLayoutId id="2147484630" r:id="rId23"/>
    <p:sldLayoutId id="2147484631" r:id="rId24"/>
    <p:sldLayoutId id="2147484632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366468"/>
            <a:ext cx="5999458" cy="1828800"/>
          </a:xfrm>
        </p:spPr>
        <p:txBody>
          <a:bodyPr/>
          <a:lstStyle/>
          <a:p>
            <a:r>
              <a:rPr lang="en-US" dirty="0"/>
              <a:t>Build a basic Connector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r>
              <a:rPr lang="en-US" dirty="0"/>
              <a:t>Card Design &amp; Incoming </a:t>
            </a:r>
            <a:r>
              <a:rPr lang="en-US" dirty="0" err="1"/>
              <a:t>Webhooks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5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0CFDAB-0D91-4480-BFAA-B7BA62BB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Send a Connector Card via Incoming </a:t>
            </a:r>
            <a:r>
              <a:rPr lang="en-US" sz="2800" dirty="0" err="1"/>
              <a:t>Webhooks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1826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6530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5167278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9C4E3B-1616-48E8-8693-6C4E1DE00396}"/>
              </a:ext>
            </a:extLst>
          </p:cNvPr>
          <p:cNvSpPr txBox="1">
            <a:spLocks/>
          </p:cNvSpPr>
          <p:nvPr/>
        </p:nvSpPr>
        <p:spPr>
          <a:xfrm>
            <a:off x="465138" y="2853531"/>
            <a:ext cx="3914774" cy="38623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Design Guidelines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Card Sections and Fields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Security and Storage requirements for </a:t>
            </a:r>
            <a:r>
              <a:rPr lang="en-US" sz="2000" dirty="0" err="1">
                <a:solidFill>
                  <a:srgbClr val="D83B01"/>
                </a:solidFill>
              </a:rPr>
              <a:t>Webhooks</a:t>
            </a:r>
            <a:endParaRPr lang="en-US" sz="2000" dirty="0">
              <a:solidFill>
                <a:srgbClr val="D83B01"/>
              </a:solidFill>
            </a:endParaRP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Demo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4911FCC-9272-4798-A387-D79B9D44C273}"/>
              </a:ext>
            </a:extLst>
          </p:cNvPr>
          <p:cNvSpPr txBox="1">
            <a:spLocks/>
          </p:cNvSpPr>
          <p:nvPr/>
        </p:nvSpPr>
        <p:spPr>
          <a:xfrm>
            <a:off x="465138" y="1709737"/>
            <a:ext cx="3768932" cy="9175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Card Design &amp; Incoming </a:t>
            </a:r>
            <a:r>
              <a:rPr lang="en-US" sz="2800" dirty="0" err="1"/>
              <a:t>Webhooks</a:t>
            </a:r>
            <a:endParaRPr lang="en-US" sz="2800" dirty="0"/>
          </a:p>
        </p:txBody>
      </p:sp>
      <p:pic>
        <p:nvPicPr>
          <p:cNvPr id="3" name="Picture 2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244DBC80-19AA-4F1B-BCF0-8EB36D170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4" r="24808"/>
          <a:stretch/>
        </p:blipFill>
        <p:spPr>
          <a:xfrm flipH="1">
            <a:off x="5091545" y="0"/>
            <a:ext cx="734493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365 Platform</a:t>
            </a:r>
          </a:p>
        </p:txBody>
      </p:sp>
      <p:sp>
        <p:nvSpPr>
          <p:cNvPr id="159" name="Content Placeholder 6"/>
          <p:cNvSpPr txBox="1">
            <a:spLocks/>
          </p:cNvSpPr>
          <p:nvPr/>
        </p:nvSpPr>
        <p:spPr>
          <a:xfrm>
            <a:off x="9304227" y="1714015"/>
            <a:ext cx="2899977" cy="29411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lvl="1">
              <a:spcAft>
                <a:spcPts val="600"/>
              </a:spcAft>
              <a:defRPr>
                <a:solidFill>
                  <a:schemeClr val="accent1"/>
                </a:solidFill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Action</a:t>
            </a:r>
          </a:p>
          <a:p>
            <a:pPr marL="0" marR="0" lvl="1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Task pane</a:t>
            </a:r>
          </a:p>
          <a:p>
            <a:pPr marL="0" marR="0" lvl="1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Dialog box</a:t>
            </a:r>
          </a:p>
          <a:p>
            <a:pPr marL="0" marR="0" lvl="1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Event</a:t>
            </a:r>
          </a:p>
          <a:p>
            <a:pPr marL="342768" marR="0" lvl="0" indent="-342768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3998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342768" marR="0" lvl="0" indent="-342768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3998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8913927" y="1332743"/>
            <a:ext cx="3219346" cy="382254"/>
            <a:chOff x="8739447" y="1306428"/>
            <a:chExt cx="3156956" cy="374846"/>
          </a:xfrm>
        </p:grpSpPr>
        <p:sp>
          <p:nvSpPr>
            <p:cNvPr id="146" name="Rectangle 145"/>
            <p:cNvSpPr/>
            <p:nvPr/>
          </p:nvSpPr>
          <p:spPr>
            <a:xfrm>
              <a:off x="9122182" y="1306428"/>
              <a:ext cx="2774221" cy="374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Common across canvases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8739447" y="1491094"/>
              <a:ext cx="382735" cy="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Rectangle 159"/>
          <p:cNvSpPr/>
          <p:nvPr/>
        </p:nvSpPr>
        <p:spPr>
          <a:xfrm>
            <a:off x="575985" y="5124079"/>
            <a:ext cx="1439916" cy="958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Canvas specific</a:t>
            </a:r>
          </a:p>
          <a:p>
            <a:pPr marL="0" marR="0" lvl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extensions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173129" y="4738145"/>
            <a:ext cx="1406339" cy="1324247"/>
            <a:chOff x="2129285" y="4645833"/>
            <a:chExt cx="1379085" cy="1298583"/>
          </a:xfrm>
        </p:grpSpPr>
        <p:sp>
          <p:nvSpPr>
            <p:cNvPr id="161" name="Rectangle 160"/>
            <p:cNvSpPr/>
            <p:nvPr/>
          </p:nvSpPr>
          <p:spPr>
            <a:xfrm>
              <a:off x="2129285" y="5224343"/>
              <a:ext cx="1379085" cy="720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Data import</a:t>
              </a:r>
            </a:p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Dictionary</a:t>
              </a:r>
            </a:p>
          </p:txBody>
        </p:sp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2431359" y="4645833"/>
              <a:ext cx="0" cy="57851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307847" y="4738142"/>
            <a:ext cx="1951325" cy="1324247"/>
            <a:chOff x="4222632" y="4645833"/>
            <a:chExt cx="1913509" cy="1298584"/>
          </a:xfrm>
        </p:grpSpPr>
        <p:sp>
          <p:nvSpPr>
            <p:cNvPr id="162" name="Rectangle 161"/>
            <p:cNvSpPr/>
            <p:nvPr/>
          </p:nvSpPr>
          <p:spPr>
            <a:xfrm>
              <a:off x="4222632" y="5224343"/>
              <a:ext cx="1913509" cy="720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Connectors</a:t>
              </a:r>
            </a:p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Actionable emails</a:t>
              </a:r>
            </a:p>
          </p:txBody>
        </p:sp>
        <p:cxnSp>
          <p:nvCxnSpPr>
            <p:cNvPr id="164" name="Straight Connector 163"/>
            <p:cNvCxnSpPr>
              <a:cxnSpLocks/>
            </p:cNvCxnSpPr>
            <p:nvPr/>
          </p:nvCxnSpPr>
          <p:spPr>
            <a:xfrm>
              <a:off x="4475641" y="4645833"/>
              <a:ext cx="0" cy="57851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6798159" y="4738144"/>
            <a:ext cx="1422833" cy="1338759"/>
            <a:chOff x="6664682" y="4645833"/>
            <a:chExt cx="1395259" cy="1312814"/>
          </a:xfrm>
        </p:grpSpPr>
        <p:sp>
          <p:nvSpPr>
            <p:cNvPr id="163" name="Rectangle 162"/>
            <p:cNvSpPr/>
            <p:nvPr/>
          </p:nvSpPr>
          <p:spPr>
            <a:xfrm>
              <a:off x="6664682" y="5224343"/>
              <a:ext cx="1395259" cy="7343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Navigation</a:t>
              </a:r>
            </a:p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Branding</a:t>
              </a:r>
            </a:p>
          </p:txBody>
        </p:sp>
        <p:cxnSp>
          <p:nvCxnSpPr>
            <p:cNvPr id="165" name="Straight Connector 164"/>
            <p:cNvCxnSpPr>
              <a:cxnSpLocks/>
            </p:cNvCxnSpPr>
            <p:nvPr/>
          </p:nvCxnSpPr>
          <p:spPr>
            <a:xfrm>
              <a:off x="6987001" y="4645833"/>
              <a:ext cx="0" cy="57851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04714" y="1303028"/>
            <a:ext cx="8509212" cy="3659242"/>
            <a:chOff x="395141" y="1277288"/>
            <a:chExt cx="8344306" cy="3588327"/>
          </a:xfrm>
        </p:grpSpPr>
        <p:sp>
          <p:nvSpPr>
            <p:cNvPr id="169" name="Rectangle 168"/>
            <p:cNvSpPr/>
            <p:nvPr/>
          </p:nvSpPr>
          <p:spPr>
            <a:xfrm>
              <a:off x="425884" y="1277288"/>
              <a:ext cx="8313563" cy="358832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395141" y="2520753"/>
              <a:ext cx="1735896" cy="1102264"/>
              <a:chOff x="395141" y="2520753"/>
              <a:chExt cx="1735896" cy="1102264"/>
            </a:xfrm>
          </p:grpSpPr>
          <p:pic>
            <p:nvPicPr>
              <p:cNvPr id="233" name="Picture 232"/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09582" y="2520753"/>
                <a:ext cx="961590" cy="673680"/>
              </a:xfrm>
              <a:prstGeom prst="rect">
                <a:avLst/>
              </a:prstGeom>
            </p:spPr>
          </p:pic>
          <p:sp>
            <p:nvSpPr>
              <p:cNvPr id="234" name="TextBox 233"/>
              <p:cNvSpPr txBox="1"/>
              <p:nvPr/>
            </p:nvSpPr>
            <p:spPr>
              <a:xfrm>
                <a:off x="395141" y="3045038"/>
                <a:ext cx="1735896" cy="577979"/>
              </a:xfrm>
              <a:prstGeom prst="rect">
                <a:avLst/>
              </a:prstGeom>
              <a:noFill/>
            </p:spPr>
            <p:txBody>
              <a:bodyPr wrap="square" lIns="186494" tIns="149196" rIns="186494" bIns="149196" rtlCol="0">
                <a:spAutoFit/>
              </a:bodyPr>
              <a:lstStyle/>
              <a:p>
                <a:pPr marL="0" marR="0" lvl="0" indent="0" algn="ctr" defTabSz="93241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1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4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CANVASES</a:t>
                </a:r>
              </a:p>
            </p:txBody>
          </p:sp>
        </p:grpSp>
      </p:grpSp>
      <p:grpSp>
        <p:nvGrpSpPr>
          <p:cNvPr id="235" name="Group 234"/>
          <p:cNvGrpSpPr/>
          <p:nvPr/>
        </p:nvGrpSpPr>
        <p:grpSpPr>
          <a:xfrm>
            <a:off x="2173130" y="1993083"/>
            <a:ext cx="1700533" cy="2713271"/>
            <a:chOff x="2129285" y="1953970"/>
            <a:chExt cx="1667578" cy="2660689"/>
          </a:xfrm>
        </p:grpSpPr>
        <p:sp>
          <p:nvSpPr>
            <p:cNvPr id="236" name="TextBox 235"/>
            <p:cNvSpPr txBox="1"/>
            <p:nvPr/>
          </p:nvSpPr>
          <p:spPr>
            <a:xfrm>
              <a:off x="2129285" y="1953970"/>
              <a:ext cx="1667578" cy="489365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DOCUMENTS</a:t>
              </a:r>
            </a:p>
          </p:txBody>
        </p:sp>
        <p:grpSp>
          <p:nvGrpSpPr>
            <p:cNvPr id="237" name="Group 236"/>
            <p:cNvGrpSpPr/>
            <p:nvPr/>
          </p:nvGrpSpPr>
          <p:grpSpPr>
            <a:xfrm>
              <a:off x="2174655" y="2290698"/>
              <a:ext cx="1569623" cy="2323961"/>
              <a:chOff x="2316078" y="2290698"/>
              <a:chExt cx="1569623" cy="2323961"/>
            </a:xfrm>
          </p:grpSpPr>
          <p:sp>
            <p:nvSpPr>
              <p:cNvPr id="238" name="Rectangle 237"/>
              <p:cNvSpPr/>
              <p:nvPr/>
            </p:nvSpPr>
            <p:spPr bwMode="auto">
              <a:xfrm>
                <a:off x="2316078" y="2374137"/>
                <a:ext cx="1569623" cy="2161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08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 bwMode="auto">
              <a:xfrm>
                <a:off x="2316078" y="2535453"/>
                <a:ext cx="1569623" cy="170462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08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0" name="Freeform 124"/>
              <p:cNvSpPr>
                <a:spLocks/>
              </p:cNvSpPr>
              <p:nvPr/>
            </p:nvSpPr>
            <p:spPr bwMode="auto">
              <a:xfrm>
                <a:off x="2316078" y="2374137"/>
                <a:ext cx="1569623" cy="2240522"/>
              </a:xfrm>
              <a:custGeom>
                <a:avLst/>
                <a:gdLst>
                  <a:gd name="T0" fmla="*/ 0 w 423"/>
                  <a:gd name="T1" fmla="*/ 590 h 604"/>
                  <a:gd name="T2" fmla="*/ 14 w 423"/>
                  <a:gd name="T3" fmla="*/ 604 h 604"/>
                  <a:gd name="T4" fmla="*/ 409 w 423"/>
                  <a:gd name="T5" fmla="*/ 604 h 604"/>
                  <a:gd name="T6" fmla="*/ 423 w 423"/>
                  <a:gd name="T7" fmla="*/ 590 h 604"/>
                  <a:gd name="T8" fmla="*/ 423 w 423"/>
                  <a:gd name="T9" fmla="*/ 14 h 604"/>
                  <a:gd name="T10" fmla="*/ 409 w 423"/>
                  <a:gd name="T11" fmla="*/ 0 h 604"/>
                  <a:gd name="T12" fmla="*/ 14 w 423"/>
                  <a:gd name="T13" fmla="*/ 0 h 604"/>
                  <a:gd name="T14" fmla="*/ 0 w 423"/>
                  <a:gd name="T15" fmla="*/ 14 h 604"/>
                  <a:gd name="T16" fmla="*/ 0 w 423"/>
                  <a:gd name="T17" fmla="*/ 59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604">
                    <a:moveTo>
                      <a:pt x="0" y="590"/>
                    </a:moveTo>
                    <a:cubicBezTo>
                      <a:pt x="0" y="598"/>
                      <a:pt x="6" y="604"/>
                      <a:pt x="14" y="604"/>
                    </a:cubicBezTo>
                    <a:cubicBezTo>
                      <a:pt x="409" y="604"/>
                      <a:pt x="409" y="604"/>
                      <a:pt x="409" y="604"/>
                    </a:cubicBezTo>
                    <a:cubicBezTo>
                      <a:pt x="417" y="604"/>
                      <a:pt x="423" y="598"/>
                      <a:pt x="423" y="590"/>
                    </a:cubicBezTo>
                    <a:cubicBezTo>
                      <a:pt x="423" y="14"/>
                      <a:pt x="423" y="14"/>
                      <a:pt x="423" y="14"/>
                    </a:cubicBezTo>
                    <a:cubicBezTo>
                      <a:pt x="423" y="6"/>
                      <a:pt x="417" y="0"/>
                      <a:pt x="40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lnTo>
                      <a:pt x="0" y="590"/>
                    </a:lnTo>
                    <a:close/>
                  </a:path>
                </a:pathLst>
              </a:custGeom>
              <a:noFill/>
              <a:ln w="7620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241" name="Group 240"/>
              <p:cNvGrpSpPr/>
              <p:nvPr/>
            </p:nvGrpSpPr>
            <p:grpSpPr>
              <a:xfrm>
                <a:off x="3519313" y="2290698"/>
                <a:ext cx="313150" cy="406265"/>
                <a:chOff x="3519313" y="2290698"/>
                <a:chExt cx="313150" cy="406265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3519313" y="2494798"/>
                  <a:ext cx="72363" cy="0"/>
                </a:xfrm>
                <a:prstGeom prst="line">
                  <a:avLst/>
                </a:prstGeom>
                <a:ln w="6350">
                  <a:solidFill>
                    <a:schemeClr val="bg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Rectangle 255"/>
                <p:cNvSpPr/>
                <p:nvPr/>
              </p:nvSpPr>
              <p:spPr bwMode="auto">
                <a:xfrm>
                  <a:off x="3650938" y="2455072"/>
                  <a:ext cx="47177" cy="51895"/>
                </a:xfrm>
                <a:prstGeom prst="rect">
                  <a:avLst/>
                </a:prstGeom>
                <a:noFill/>
                <a:ln w="6350"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3659682" y="2290698"/>
                  <a:ext cx="172781" cy="406265"/>
                </a:xfrm>
                <a:prstGeom prst="rect">
                  <a:avLst/>
                </a:prstGeom>
                <a:noFill/>
              </p:spPr>
              <p:txBody>
                <a:bodyPr wrap="square" lIns="186494" tIns="149196" rIns="186494" bIns="149196" rtlCol="0">
                  <a:spAutoFit/>
                </a:bodyPr>
                <a:lstStyle/>
                <a:p>
                  <a:pPr marL="0" marR="0" lvl="0" indent="0" algn="l" defTabSz="93241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12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16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AEAEA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  <a:sym typeface="Wingdings 2" panose="05020102010507070707" pitchFamily="18" charset="2"/>
                    </a:rPr>
                    <a:t></a:t>
                  </a:r>
                  <a:endParaRPr kumimoji="0" lang="en-US" sz="816" b="0" i="0" u="none" strike="noStrike" kern="1200" cap="none" spc="0" normalizeH="0" baseline="0" noProof="0">
                    <a:ln>
                      <a:noFill/>
                    </a:ln>
                    <a:solidFill>
                      <a:srgbClr val="EAEAEA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2" name="Rectangle 241"/>
              <p:cNvSpPr/>
              <p:nvPr/>
            </p:nvSpPr>
            <p:spPr bwMode="auto">
              <a:xfrm>
                <a:off x="2461946" y="2489734"/>
                <a:ext cx="110836" cy="45719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08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cxnSp>
            <p:nvCxnSpPr>
              <p:cNvPr id="243" name="Straight Connector 242"/>
              <p:cNvCxnSpPr>
                <a:cxnSpLocks/>
              </p:cNvCxnSpPr>
              <p:nvPr/>
            </p:nvCxnSpPr>
            <p:spPr>
              <a:xfrm>
                <a:off x="2415882" y="2801521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2415882" y="2988486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2415882" y="3175451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2415882" y="3362416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2415881" y="3736346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>
                <a:off x="2415881" y="3549381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2415881" y="4484205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2415881" y="4297241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1" name="Rectangle 250"/>
              <p:cNvSpPr/>
              <p:nvPr/>
            </p:nvSpPr>
            <p:spPr>
              <a:xfrm>
                <a:off x="2744250" y="3882462"/>
                <a:ext cx="735290" cy="2796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324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2" name="Group 251"/>
              <p:cNvGrpSpPr/>
              <p:nvPr/>
            </p:nvGrpSpPr>
            <p:grpSpPr>
              <a:xfrm>
                <a:off x="3334482" y="2911595"/>
                <a:ext cx="442023" cy="436406"/>
                <a:chOff x="5236308" y="471199"/>
                <a:chExt cx="662637" cy="654216"/>
              </a:xfrm>
            </p:grpSpPr>
            <p:sp>
              <p:nvSpPr>
                <p:cNvPr id="253" name="Partial Circle 252"/>
                <p:cNvSpPr/>
                <p:nvPr/>
              </p:nvSpPr>
              <p:spPr bwMode="auto">
                <a:xfrm>
                  <a:off x="5236308" y="508000"/>
                  <a:ext cx="617415" cy="617415"/>
                </a:xfrm>
                <a:prstGeom prst="pie">
                  <a:avLst/>
                </a:prstGeom>
                <a:solidFill>
                  <a:schemeClr val="tx1">
                    <a:lumMod val="25000"/>
                    <a:lumOff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4" name="Partial Circle 253"/>
                <p:cNvSpPr/>
                <p:nvPr/>
              </p:nvSpPr>
              <p:spPr bwMode="auto">
                <a:xfrm rot="18411831">
                  <a:off x="5272772" y="471199"/>
                  <a:ext cx="626173" cy="626173"/>
                </a:xfrm>
                <a:prstGeom prst="pie">
                  <a:avLst>
                    <a:gd name="adj1" fmla="val 19394019"/>
                    <a:gd name="adj2" fmla="val 3105972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58" name="Group 257"/>
          <p:cNvGrpSpPr/>
          <p:nvPr/>
        </p:nvGrpSpPr>
        <p:grpSpPr>
          <a:xfrm>
            <a:off x="3990494" y="2789188"/>
            <a:ext cx="2667693" cy="1948956"/>
            <a:chOff x="3911429" y="2734647"/>
            <a:chExt cx="2615994" cy="1911186"/>
          </a:xfrm>
        </p:grpSpPr>
        <p:sp>
          <p:nvSpPr>
            <p:cNvPr id="259" name="TextBox 258"/>
            <p:cNvSpPr txBox="1"/>
            <p:nvPr/>
          </p:nvSpPr>
          <p:spPr>
            <a:xfrm>
              <a:off x="4317053" y="2734647"/>
              <a:ext cx="1834336" cy="493212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CONVERSATIONS</a:t>
              </a:r>
            </a:p>
          </p:txBody>
        </p:sp>
        <p:grpSp>
          <p:nvGrpSpPr>
            <p:cNvPr id="260" name="Group 259"/>
            <p:cNvGrpSpPr/>
            <p:nvPr/>
          </p:nvGrpSpPr>
          <p:grpSpPr>
            <a:xfrm>
              <a:off x="3911429" y="3130687"/>
              <a:ext cx="2615994" cy="1515146"/>
              <a:chOff x="4052852" y="3130687"/>
              <a:chExt cx="2615994" cy="1515146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4052852" y="3130687"/>
                <a:ext cx="2615994" cy="1515146"/>
                <a:chOff x="860785" y="2260433"/>
                <a:chExt cx="1711028" cy="991002"/>
              </a:xfrm>
            </p:grpSpPr>
            <p:grpSp>
              <p:nvGrpSpPr>
                <p:cNvPr id="281" name="Group 280"/>
                <p:cNvGrpSpPr/>
                <p:nvPr/>
              </p:nvGrpSpPr>
              <p:grpSpPr>
                <a:xfrm>
                  <a:off x="860785" y="2260433"/>
                  <a:ext cx="1711028" cy="991002"/>
                  <a:chOff x="506413" y="1770063"/>
                  <a:chExt cx="2105025" cy="1219200"/>
                </a:xfrm>
              </p:grpSpPr>
              <p:sp>
                <p:nvSpPr>
                  <p:cNvPr id="285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758825" y="1770063"/>
                    <a:ext cx="1624012" cy="112077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1" tIns="45700" rIns="91401" bIns="457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20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6" name="Oval 21"/>
                  <p:cNvSpPr>
                    <a:spLocks noChangeArrowheads="1"/>
                  </p:cNvSpPr>
                  <p:nvPr/>
                </p:nvSpPr>
                <p:spPr bwMode="auto">
                  <a:xfrm>
                    <a:off x="1552575" y="1793876"/>
                    <a:ext cx="36512" cy="36513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1" tIns="45700" rIns="91401" bIns="457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20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7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819150" y="1855788"/>
                    <a:ext cx="1514475" cy="987425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1" tIns="45700" rIns="91401" bIns="457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20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8" name="Freeform 23"/>
                  <p:cNvSpPr>
                    <a:spLocks/>
                  </p:cNvSpPr>
                  <p:nvPr/>
                </p:nvSpPr>
                <p:spPr bwMode="auto">
                  <a:xfrm>
                    <a:off x="506413" y="2903538"/>
                    <a:ext cx="2105025" cy="85725"/>
                  </a:xfrm>
                  <a:custGeom>
                    <a:avLst/>
                    <a:gdLst>
                      <a:gd name="T0" fmla="*/ 0 w 175"/>
                      <a:gd name="T1" fmla="*/ 0 h 7"/>
                      <a:gd name="T2" fmla="*/ 0 w 175"/>
                      <a:gd name="T3" fmla="*/ 1 h 7"/>
                      <a:gd name="T4" fmla="*/ 7 w 175"/>
                      <a:gd name="T5" fmla="*/ 7 h 7"/>
                      <a:gd name="T6" fmla="*/ 168 w 175"/>
                      <a:gd name="T7" fmla="*/ 7 h 7"/>
                      <a:gd name="T8" fmla="*/ 175 w 175"/>
                      <a:gd name="T9" fmla="*/ 1 h 7"/>
                      <a:gd name="T10" fmla="*/ 175 w 175"/>
                      <a:gd name="T11" fmla="*/ 0 h 7"/>
                      <a:gd name="T12" fmla="*/ 0 w 175"/>
                      <a:gd name="T13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5" h="7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4"/>
                          <a:pt x="3" y="7"/>
                          <a:pt x="7" y="7"/>
                        </a:cubicBezTo>
                        <a:cubicBezTo>
                          <a:pt x="168" y="7"/>
                          <a:pt x="168" y="7"/>
                          <a:pt x="168" y="7"/>
                        </a:cubicBezTo>
                        <a:cubicBezTo>
                          <a:pt x="172" y="7"/>
                          <a:pt x="175" y="4"/>
                          <a:pt x="175" y="1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1" tIns="45700" rIns="91401" bIns="457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20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82" name="Rectangle 281"/>
                <p:cNvSpPr/>
                <p:nvPr/>
              </p:nvSpPr>
              <p:spPr bwMode="auto">
                <a:xfrm>
                  <a:off x="1416844" y="2379232"/>
                  <a:ext cx="846536" cy="739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41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142807" y="2375321"/>
                  <a:ext cx="234036" cy="73958"/>
                </a:xfrm>
                <a:prstGeom prst="rect">
                  <a:avLst/>
                </a:prstGeom>
                <a:solidFill>
                  <a:srgbClr val="0078D7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34" tIns="93234" rIns="34968" bIns="34968" rtlCol="0" anchor="b" anchorCtr="0"/>
                <a:lstStyle/>
                <a:p>
                  <a:pPr marL="0" marR="0" lvl="0" indent="0" algn="ctr" defTabSz="95059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16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84" name="Rectangle 283"/>
                <p:cNvSpPr/>
                <p:nvPr/>
              </p:nvSpPr>
              <p:spPr bwMode="auto">
                <a:xfrm>
                  <a:off x="1142807" y="2375321"/>
                  <a:ext cx="234036" cy="7091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41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62" name="Picture 261"/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89571" y="3490418"/>
                <a:ext cx="137208" cy="133591"/>
              </a:xfrm>
              <a:prstGeom prst="rect">
                <a:avLst/>
              </a:prstGeom>
            </p:spPr>
          </p:pic>
          <p:cxnSp>
            <p:nvCxnSpPr>
              <p:cNvPr id="263" name="Straight Connector 262"/>
              <p:cNvCxnSpPr/>
              <p:nvPr/>
            </p:nvCxnSpPr>
            <p:spPr>
              <a:xfrm>
                <a:off x="5026779" y="3519615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>
                <a:off x="5026779" y="3589404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5" name="Group 264"/>
              <p:cNvGrpSpPr/>
              <p:nvPr/>
            </p:nvGrpSpPr>
            <p:grpSpPr>
              <a:xfrm>
                <a:off x="5032181" y="3672651"/>
                <a:ext cx="1055096" cy="243005"/>
                <a:chOff x="5032181" y="3672651"/>
                <a:chExt cx="1055096" cy="243005"/>
              </a:xfrm>
            </p:grpSpPr>
            <p:sp>
              <p:nvSpPr>
                <p:cNvPr id="277" name="Rectangle 276"/>
                <p:cNvSpPr/>
                <p:nvPr/>
              </p:nvSpPr>
              <p:spPr bwMode="auto">
                <a:xfrm>
                  <a:off x="5032181" y="3672651"/>
                  <a:ext cx="1055096" cy="243005"/>
                </a:xfrm>
                <a:prstGeom prst="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278" name="Picture 277"/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040333" y="3687176"/>
                  <a:ext cx="92725" cy="92855"/>
                </a:xfrm>
                <a:prstGeom prst="rect">
                  <a:avLst/>
                </a:prstGeom>
              </p:spPr>
            </p:pic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149230" y="3727609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149230" y="3807184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66" name="Picture 265"/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87901" y="3982737"/>
                <a:ext cx="137208" cy="133591"/>
              </a:xfrm>
              <a:prstGeom prst="rect">
                <a:avLst/>
              </a:prstGeom>
            </p:spPr>
          </p:pic>
          <p:cxnSp>
            <p:nvCxnSpPr>
              <p:cNvPr id="267" name="Straight Connector 266"/>
              <p:cNvCxnSpPr/>
              <p:nvPr/>
            </p:nvCxnSpPr>
            <p:spPr>
              <a:xfrm>
                <a:off x="5025109" y="4011934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>
                <a:off x="5025109" y="4081723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9" name="Group 268"/>
              <p:cNvGrpSpPr/>
              <p:nvPr/>
            </p:nvGrpSpPr>
            <p:grpSpPr>
              <a:xfrm>
                <a:off x="5031043" y="4162123"/>
                <a:ext cx="1055096" cy="112261"/>
                <a:chOff x="5184581" y="3825051"/>
                <a:chExt cx="1055096" cy="112261"/>
              </a:xfrm>
            </p:grpSpPr>
            <p:sp>
              <p:nvSpPr>
                <p:cNvPr id="274" name="Rectangle 273"/>
                <p:cNvSpPr/>
                <p:nvPr/>
              </p:nvSpPr>
              <p:spPr bwMode="auto">
                <a:xfrm>
                  <a:off x="5184581" y="3825051"/>
                  <a:ext cx="1055096" cy="112261"/>
                </a:xfrm>
                <a:prstGeom prst="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75" name="Picture 274"/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192733" y="3839576"/>
                  <a:ext cx="92725" cy="92855"/>
                </a:xfrm>
                <a:prstGeom prst="rect">
                  <a:avLst/>
                </a:prstGeom>
              </p:spPr>
            </p:pic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301630" y="3880009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0" name="Group 269"/>
              <p:cNvGrpSpPr/>
              <p:nvPr/>
            </p:nvGrpSpPr>
            <p:grpSpPr>
              <a:xfrm>
                <a:off x="5031043" y="4282195"/>
                <a:ext cx="1055096" cy="112261"/>
                <a:chOff x="5184581" y="3825051"/>
                <a:chExt cx="1055096" cy="112261"/>
              </a:xfrm>
            </p:grpSpPr>
            <p:sp>
              <p:nvSpPr>
                <p:cNvPr id="271" name="Rectangle 270"/>
                <p:cNvSpPr/>
                <p:nvPr/>
              </p:nvSpPr>
              <p:spPr bwMode="auto">
                <a:xfrm>
                  <a:off x="5184581" y="3825051"/>
                  <a:ext cx="1055096" cy="112261"/>
                </a:xfrm>
                <a:prstGeom prst="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72" name="Picture 271"/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192733" y="3839576"/>
                  <a:ext cx="92725" cy="92855"/>
                </a:xfrm>
                <a:prstGeom prst="rect">
                  <a:avLst/>
                </a:prstGeom>
              </p:spPr>
            </p:pic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301630" y="3880009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89" name="Group 288"/>
          <p:cNvGrpSpPr/>
          <p:nvPr/>
        </p:nvGrpSpPr>
        <p:grpSpPr>
          <a:xfrm>
            <a:off x="6824715" y="1993081"/>
            <a:ext cx="1700533" cy="2708737"/>
            <a:chOff x="6832147" y="1953970"/>
            <a:chExt cx="1667578" cy="2656243"/>
          </a:xfrm>
        </p:grpSpPr>
        <p:sp>
          <p:nvSpPr>
            <p:cNvPr id="290" name="TextBox 289"/>
            <p:cNvSpPr txBox="1"/>
            <p:nvPr/>
          </p:nvSpPr>
          <p:spPr>
            <a:xfrm>
              <a:off x="6832147" y="1953970"/>
              <a:ext cx="1667578" cy="489365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PAGES</a:t>
              </a:r>
            </a:p>
          </p:txBody>
        </p:sp>
        <p:sp>
          <p:nvSpPr>
            <p:cNvPr id="291" name="Rectangle 290"/>
            <p:cNvSpPr/>
            <p:nvPr/>
          </p:nvSpPr>
          <p:spPr bwMode="auto">
            <a:xfrm>
              <a:off x="6866999" y="2395258"/>
              <a:ext cx="1569623" cy="21618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8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2" name="Freeform 124"/>
            <p:cNvSpPr>
              <a:spLocks/>
            </p:cNvSpPr>
            <p:nvPr/>
          </p:nvSpPr>
          <p:spPr bwMode="auto">
            <a:xfrm>
              <a:off x="6881125" y="2369691"/>
              <a:ext cx="1569623" cy="2240522"/>
            </a:xfrm>
            <a:custGeom>
              <a:avLst/>
              <a:gdLst>
                <a:gd name="T0" fmla="*/ 0 w 423"/>
                <a:gd name="T1" fmla="*/ 590 h 604"/>
                <a:gd name="T2" fmla="*/ 14 w 423"/>
                <a:gd name="T3" fmla="*/ 604 h 604"/>
                <a:gd name="T4" fmla="*/ 409 w 423"/>
                <a:gd name="T5" fmla="*/ 604 h 604"/>
                <a:gd name="T6" fmla="*/ 423 w 423"/>
                <a:gd name="T7" fmla="*/ 590 h 604"/>
                <a:gd name="T8" fmla="*/ 423 w 423"/>
                <a:gd name="T9" fmla="*/ 14 h 604"/>
                <a:gd name="T10" fmla="*/ 409 w 423"/>
                <a:gd name="T11" fmla="*/ 0 h 604"/>
                <a:gd name="T12" fmla="*/ 14 w 423"/>
                <a:gd name="T13" fmla="*/ 0 h 604"/>
                <a:gd name="T14" fmla="*/ 0 w 423"/>
                <a:gd name="T15" fmla="*/ 14 h 604"/>
                <a:gd name="T16" fmla="*/ 0 w 423"/>
                <a:gd name="T17" fmla="*/ 59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604">
                  <a:moveTo>
                    <a:pt x="0" y="590"/>
                  </a:moveTo>
                  <a:cubicBezTo>
                    <a:pt x="0" y="598"/>
                    <a:pt x="6" y="604"/>
                    <a:pt x="14" y="604"/>
                  </a:cubicBezTo>
                  <a:cubicBezTo>
                    <a:pt x="409" y="604"/>
                    <a:pt x="409" y="604"/>
                    <a:pt x="409" y="604"/>
                  </a:cubicBezTo>
                  <a:cubicBezTo>
                    <a:pt x="417" y="604"/>
                    <a:pt x="423" y="598"/>
                    <a:pt x="423" y="590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6"/>
                    <a:pt x="417" y="0"/>
                    <a:pt x="40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lnTo>
                    <a:pt x="0" y="590"/>
                  </a:lnTo>
                  <a:close/>
                </a:path>
              </a:pathLst>
            </a:custGeom>
            <a:noFill/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6941647" y="2503348"/>
              <a:ext cx="373555" cy="0"/>
            </a:xfrm>
            <a:prstGeom prst="line">
              <a:avLst/>
            </a:prstGeom>
            <a:ln w="38100"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Rectangle 293"/>
            <p:cNvSpPr/>
            <p:nvPr/>
          </p:nvSpPr>
          <p:spPr>
            <a:xfrm>
              <a:off x="7002590" y="2774445"/>
              <a:ext cx="1318182" cy="373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7002590" y="3261494"/>
              <a:ext cx="320512" cy="359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7002589" y="3761115"/>
              <a:ext cx="819347" cy="7195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7999243" y="3258189"/>
              <a:ext cx="320512" cy="1219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7500408" y="3258190"/>
              <a:ext cx="320512" cy="359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9" name="Group 298"/>
            <p:cNvGrpSpPr/>
            <p:nvPr/>
          </p:nvGrpSpPr>
          <p:grpSpPr>
            <a:xfrm>
              <a:off x="8060995" y="2312234"/>
              <a:ext cx="313150" cy="406265"/>
              <a:chOff x="3519313" y="2290698"/>
              <a:chExt cx="313150" cy="406265"/>
            </a:xfrm>
          </p:grpSpPr>
          <p:cxnSp>
            <p:nvCxnSpPr>
              <p:cNvPr id="300" name="Straight Connector 299"/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6350">
                <a:solidFill>
                  <a:schemeClr val="bg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1" name="Rectangle 300"/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63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08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3659682" y="2290698"/>
                <a:ext cx="172781" cy="406265"/>
              </a:xfrm>
              <a:prstGeom prst="rect">
                <a:avLst/>
              </a:prstGeom>
              <a:noFill/>
            </p:spPr>
            <p:txBody>
              <a:bodyPr wrap="square" lIns="186494" tIns="149196" rIns="186494" bIns="149196" rtlCol="0">
                <a:spAutoFit/>
              </a:bodyPr>
              <a:lstStyle/>
              <a:p>
                <a:pPr marL="0" marR="0" lvl="0" indent="0" algn="l" defTabSz="93241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1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16" b="0" i="0" u="none" strike="noStrike" kern="1200" cap="none" spc="0" normalizeH="0" baseline="0" noProof="0">
                    <a:ln>
                      <a:noFill/>
                    </a:ln>
                    <a:solidFill>
                      <a:srgbClr val="EAEAEA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  <a:sym typeface="Wingdings 2" panose="05020102010507070707" pitchFamily="18" charset="2"/>
                  </a:rPr>
                  <a:t></a:t>
                </a:r>
                <a:endParaRPr kumimoji="0" lang="en-US" sz="816" b="0" i="0" u="none" strike="noStrike" kern="1200" cap="none" spc="0" normalizeH="0" baseline="0" noProof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3" name="Rectangle 302"/>
          <p:cNvSpPr/>
          <p:nvPr/>
        </p:nvSpPr>
        <p:spPr bwMode="auto">
          <a:xfrm>
            <a:off x="436065" y="1288112"/>
            <a:ext cx="8477861" cy="46589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EXTENSIONS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3637577" y="1314647"/>
            <a:ext cx="1659559" cy="46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EAEAEA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F369B0-1085-44C3-85C3-28D85F00020D}"/>
              </a:ext>
            </a:extLst>
          </p:cNvPr>
          <p:cNvSpPr/>
          <p:nvPr/>
        </p:nvSpPr>
        <p:spPr bwMode="auto">
          <a:xfrm>
            <a:off x="3943903" y="2097157"/>
            <a:ext cx="2794991" cy="3979745"/>
          </a:xfrm>
          <a:prstGeom prst="round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579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7E3A2E-27E2-4E31-A11A-DC0BB52B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1200"/>
              </a:spcBef>
            </a:pPr>
            <a:r>
              <a:rPr lang="en-US">
                <a:solidFill>
                  <a:schemeClr val="tx1"/>
                </a:solidFill>
              </a:rPr>
              <a:t>Adaptive Cards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AutoShape 6" descr="https://www.nuget.org/Content/gallery/img/logo-footer.svg">
            <a:extLst>
              <a:ext uri="{FF2B5EF4-FFF2-40B4-BE49-F238E27FC236}">
                <a16:creationId xmlns:a16="http://schemas.microsoft.com/office/drawing/2014/main" id="{5EB78245-8D4C-4EFB-866B-07F904157E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92080" y="30741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8F95B-7FAC-4102-9DB6-08177AB2C5DF}"/>
              </a:ext>
            </a:extLst>
          </p:cNvPr>
          <p:cNvSpPr/>
          <p:nvPr/>
        </p:nvSpPr>
        <p:spPr>
          <a:xfrm>
            <a:off x="465138" y="5000865"/>
            <a:ext cx="4054907" cy="1600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ts val="9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Rich Content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Rich Text (Markdown)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Images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Sections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Fields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64FB3C-904D-4A20-9AD0-C1FAA3DDB14B}"/>
              </a:ext>
            </a:extLst>
          </p:cNvPr>
          <p:cNvSpPr/>
          <p:nvPr/>
        </p:nvSpPr>
        <p:spPr bwMode="auto">
          <a:xfrm>
            <a:off x="3866147" y="5435255"/>
            <a:ext cx="401053" cy="58053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587BED-3700-4F7E-A5BB-D41A8CE1419E}"/>
              </a:ext>
            </a:extLst>
          </p:cNvPr>
          <p:cNvSpPr/>
          <p:nvPr/>
        </p:nvSpPr>
        <p:spPr>
          <a:xfrm>
            <a:off x="6432884" y="5000865"/>
            <a:ext cx="4299284" cy="1600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ts val="9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Across Office 365 Workloads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Outlook 2016 &amp; web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Groups mobile iOS &amp; Android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Microsoft Teams desktop, web and mobile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Yammer desktop, web and mobile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84F0A2-4D54-4804-9694-0A9B4EB585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0208" y="2032787"/>
            <a:ext cx="2779837" cy="2387613"/>
          </a:xfrm>
          <a:prstGeom prst="rect">
            <a:avLst/>
          </a:prstGeom>
          <a:effectLst>
            <a:outerShdw blurRad="254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723940-5AAA-4DFC-B982-FB40C752C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315" y="2750402"/>
            <a:ext cx="952381" cy="9523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C3FC7B-7D16-4C7F-9F72-49202D9D2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2641" y="2750401"/>
            <a:ext cx="952381" cy="952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BD80DB-B41D-402E-A99C-8286A6D03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966" y="2750401"/>
            <a:ext cx="952381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6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688840-F39A-4A9B-B8CA-BC518B2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Guidelines – Text </a:t>
            </a:r>
          </a:p>
        </p:txBody>
      </p:sp>
      <p:graphicFrame>
        <p:nvGraphicFramePr>
          <p:cNvPr id="10" name="Table Placeholder 9">
            <a:extLst>
              <a:ext uri="{FF2B5EF4-FFF2-40B4-BE49-F238E27FC236}">
                <a16:creationId xmlns:a16="http://schemas.microsoft.com/office/drawing/2014/main" id="{C4FFD1EB-57BB-4D5A-AAD3-CFF7D7AD9BD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503878737"/>
              </p:ext>
            </p:extLst>
          </p:nvPr>
        </p:nvGraphicFramePr>
        <p:xfrm>
          <a:off x="465139" y="2405192"/>
          <a:ext cx="10636754" cy="3879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691">
                  <a:extLst>
                    <a:ext uri="{9D8B030D-6E8A-4147-A177-3AD203B41FA5}">
                      <a16:colId xmlns:a16="http://schemas.microsoft.com/office/drawing/2014/main" val="3319602593"/>
                    </a:ext>
                  </a:extLst>
                </a:gridCol>
                <a:gridCol w="8065063">
                  <a:extLst>
                    <a:ext uri="{9D8B030D-6E8A-4147-A177-3AD203B41FA5}">
                      <a16:colId xmlns:a16="http://schemas.microsoft.com/office/drawing/2014/main" val="3971434192"/>
                    </a:ext>
                  </a:extLst>
                </a:gridCol>
              </a:tblGrid>
              <a:tr h="485697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8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Effect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8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Markdown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7943444"/>
                  </a:ext>
                </a:extLst>
              </a:tr>
              <a:tr h="485697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j-lt"/>
                        </a:rPr>
                        <a:t>Italics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*Italic*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705055"/>
                  </a:ext>
                </a:extLst>
              </a:tr>
              <a:tr h="48463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j-lt"/>
                        </a:rPr>
                        <a:t>Bold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**Bold**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577086"/>
                  </a:ext>
                </a:extLst>
              </a:tr>
              <a:tr h="48463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j-lt"/>
                        </a:rPr>
                        <a:t>Bold Italics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***Bold Italic***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2593"/>
                  </a:ext>
                </a:extLst>
              </a:tr>
              <a:tr h="48463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j-lt"/>
                        </a:rPr>
                        <a:t>Strikethrough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~~Strikethrough~~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152028"/>
                  </a:ext>
                </a:extLst>
              </a:tr>
              <a:tr h="48463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j-lt"/>
                        </a:rPr>
                        <a:t>Links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[Microsoft](https://www.microsoft.com)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850268"/>
                  </a:ext>
                </a:extLst>
              </a:tr>
              <a:tr h="48463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j-lt"/>
                        </a:rPr>
                        <a:t>Headings (H1 thru H6)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# Heading </a:t>
                      </a:r>
                      <a:r>
                        <a:rPr lang="en-US" sz="1400" dirty="0">
                          <a:latin typeface="+mn-lt"/>
                        </a:rPr>
                        <a:t>through</a:t>
                      </a:r>
                      <a:r>
                        <a:rPr lang="en-US" sz="1400" dirty="0">
                          <a:latin typeface="Consolas" panose="020B0609020204030204" pitchFamily="49" charset="0"/>
                        </a:rPr>
                        <a:t> ###### Heading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672672"/>
                  </a:ext>
                </a:extLst>
              </a:tr>
              <a:tr h="48463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+mj-lt"/>
                        </a:rPr>
                        <a:t>Bulleted Lists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* List Item </a:t>
                      </a:r>
                      <a:r>
                        <a:rPr lang="en-US" sz="1400" dirty="0">
                          <a:latin typeface="+mn-lt"/>
                        </a:rPr>
                        <a:t>or</a:t>
                      </a:r>
                      <a:r>
                        <a:rPr lang="en-US" sz="1400" dirty="0">
                          <a:latin typeface="Consolas" panose="020B0609020204030204" pitchFamily="49" charset="0"/>
                        </a:rPr>
                        <a:t> - List Item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638713"/>
                  </a:ext>
                </a:extLst>
              </a:tr>
            </a:tbl>
          </a:graphicData>
        </a:graphic>
      </p:graphicFrame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6328A17F-B808-47FC-B760-533AE0EBA046}"/>
              </a:ext>
            </a:extLst>
          </p:cNvPr>
          <p:cNvSpPr txBox="1">
            <a:spLocks/>
          </p:cNvSpPr>
          <p:nvPr/>
        </p:nvSpPr>
        <p:spPr>
          <a:xfrm>
            <a:off x="295017" y="1298455"/>
            <a:ext cx="8988131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Text formatting: Basic Markdown </a:t>
            </a:r>
          </a:p>
        </p:txBody>
      </p:sp>
    </p:spTree>
    <p:extLst>
      <p:ext uri="{BB962C8B-B14F-4D97-AF65-F5344CB8AC3E}">
        <p14:creationId xmlns:p14="http://schemas.microsoft.com/office/powerpoint/2010/main" val="44882476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A1488-D724-488D-8089-A0DE08157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Guidelines - Images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063788-9C5E-4105-8F7D-B62768899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5110026"/>
            <a:ext cx="3690937" cy="1269578"/>
          </a:xfrm>
        </p:spPr>
        <p:txBody>
          <a:bodyPr/>
          <a:lstStyle/>
          <a:p>
            <a:r>
              <a:rPr lang="en-US" sz="1800" dirty="0">
                <a:latin typeface="Consolas" panose="020B0609020204030204" pitchFamily="49" charset="0"/>
              </a:rPr>
              <a:t>images</a:t>
            </a:r>
            <a:r>
              <a:rPr lang="en-US" sz="1800" b="0" dirty="0">
                <a:latin typeface="+mj-lt"/>
              </a:rPr>
              <a:t> Field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Photo Gallery inside a section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Rendering depends on app/device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Scroll/Swipe to review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5D74D94-23AD-46CB-9548-C76CFB1AC5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263" y="5110026"/>
            <a:ext cx="3717213" cy="923330"/>
          </a:xfrm>
        </p:spPr>
        <p:txBody>
          <a:bodyPr/>
          <a:lstStyle/>
          <a:p>
            <a:r>
              <a:rPr lang="en-US" sz="1800" dirty="0" err="1">
                <a:latin typeface="Consolas" panose="020B0609020204030204" pitchFamily="49" charset="0"/>
              </a:rPr>
              <a:t>heroImage</a:t>
            </a:r>
            <a:r>
              <a:rPr lang="en-US" sz="1800" b="0" dirty="0">
                <a:latin typeface="+mj-lt"/>
              </a:rPr>
              <a:t> Field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Image is centerpiece of card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Can be used to provide a banner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794B4-1D1B-450C-97D7-C799D3B004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7388" y="5110026"/>
            <a:ext cx="3690937" cy="1615827"/>
          </a:xfrm>
        </p:spPr>
        <p:txBody>
          <a:bodyPr/>
          <a:lstStyle/>
          <a:p>
            <a:r>
              <a:rPr lang="en-US" sz="1800" dirty="0" err="1">
                <a:latin typeface="Consolas" panose="020B0609020204030204" pitchFamily="49" charset="0"/>
              </a:rPr>
              <a:t>activityImage</a:t>
            </a:r>
            <a:r>
              <a:rPr lang="en-US" sz="1800" b="0" dirty="0">
                <a:latin typeface="+mj-lt"/>
              </a:rPr>
              <a:t> Field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Image &amp; text displayed in two-column layout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Use for scenarios:</a:t>
            </a:r>
          </a:p>
          <a:p>
            <a:pPr marL="285750" lvl="1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/>
              <a:t>Someone did something</a:t>
            </a:r>
          </a:p>
          <a:p>
            <a:pPr marL="285750" lvl="1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/>
              <a:t>News article abstract</a:t>
            </a:r>
          </a:p>
        </p:txBody>
      </p:sp>
      <p:sp>
        <p:nvSpPr>
          <p:cNvPr id="23" name="AutoShape 10" descr="https://docs.microsoft.com/en-us/media/logos/logo_js.svg">
            <a:extLst>
              <a:ext uri="{FF2B5EF4-FFF2-40B4-BE49-F238E27FC236}">
                <a16:creationId xmlns:a16="http://schemas.microsoft.com/office/drawing/2014/main" id="{CF4073BE-7CE7-4C27-869E-7720502B20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8" y="3344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C:\Users\Paul\AppData\Local\Temp\SNAGHTML6e3ccd6.PNG">
            <a:extLst>
              <a:ext uri="{FF2B5EF4-FFF2-40B4-BE49-F238E27FC236}">
                <a16:creationId xmlns:a16="http://schemas.microsoft.com/office/drawing/2014/main" id="{7A45910B-5C30-4671-88B5-408408C9F37B}"/>
              </a:ext>
            </a:extLst>
          </p:cNvPr>
          <p:cNvPicPr>
            <a:picLocks noGrp="1" noChangeAspect="1" noChangeArrowheads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2881014"/>
            <a:ext cx="2752725" cy="69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43C812A9-9AF7-4922-BAF6-1DDFB53DF6F1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4"/>
          <a:stretch>
            <a:fillRect/>
          </a:stretch>
        </p:blipFill>
        <p:spPr>
          <a:xfrm>
            <a:off x="5018034" y="1997075"/>
            <a:ext cx="2425807" cy="24590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5ECED0-BD5F-4CA1-B1EF-35B47DF24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493" y="2881014"/>
            <a:ext cx="2752726" cy="48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2689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FE4AAE-9CBE-4345-9397-306A8B8E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Guidelines - Sections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E1618-1F97-44C4-A7E0-BFFC59AF2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9" y="2005456"/>
            <a:ext cx="3205162" cy="1615827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Sections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Use to logically group data together</a:t>
            </a:r>
          </a:p>
          <a:p>
            <a:pPr lvl="1">
              <a:spcBef>
                <a:spcPts val="900"/>
              </a:spcBef>
            </a:pPr>
            <a:endParaRPr lang="en-US" dirty="0"/>
          </a:p>
          <a:p>
            <a:pPr lvl="1">
              <a:spcBef>
                <a:spcPts val="900"/>
              </a:spcBef>
            </a:pPr>
            <a:r>
              <a:rPr lang="en-US" dirty="0"/>
              <a:t>Don’t include more than 10</a:t>
            </a:r>
          </a:p>
          <a:p>
            <a:endParaRPr lang="en-US" sz="1800" b="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8DC03-90F1-4CDA-9D73-5C176C739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0" y="1919288"/>
            <a:ext cx="82677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211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688840-F39A-4A9B-B8CA-BC518B2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Sections and Fields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567A16-5BA2-4D84-ADAC-D9E5F7FCC9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1962076"/>
          </a:xfrm>
        </p:spPr>
        <p:txBody>
          <a:bodyPr/>
          <a:lstStyle/>
          <a:p>
            <a:r>
              <a:rPr lang="en-US" sz="1800" dirty="0"/>
              <a:t>Card Fields</a:t>
            </a:r>
          </a:p>
          <a:p>
            <a:r>
              <a:rPr lang="en-US" b="0" dirty="0">
                <a:solidFill>
                  <a:srgbClr val="000A18"/>
                </a:solidFill>
              </a:rPr>
              <a:t>Title</a:t>
            </a:r>
          </a:p>
          <a:p>
            <a:r>
              <a:rPr lang="en-US" b="0" dirty="0">
                <a:solidFill>
                  <a:srgbClr val="000A18"/>
                </a:solidFill>
              </a:rPr>
              <a:t>Summary</a:t>
            </a:r>
          </a:p>
          <a:p>
            <a:r>
              <a:rPr lang="en-US" b="0" dirty="0">
                <a:solidFill>
                  <a:srgbClr val="000A18"/>
                </a:solidFill>
              </a:rPr>
              <a:t>Text</a:t>
            </a:r>
          </a:p>
          <a:p>
            <a:r>
              <a:rPr lang="en-US" b="0" dirty="0">
                <a:solidFill>
                  <a:srgbClr val="000A18"/>
                </a:solidFill>
              </a:rPr>
              <a:t>Theme Color</a:t>
            </a:r>
          </a:p>
          <a:p>
            <a:r>
              <a:rPr lang="en-US" b="0" dirty="0">
                <a:solidFill>
                  <a:srgbClr val="000A18"/>
                </a:solidFill>
              </a:rPr>
              <a:t>Potential Actions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DA7768-03F2-4833-A13F-CDED7EF639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995296"/>
            <a:ext cx="5653087" cy="2654573"/>
          </a:xfrm>
        </p:spPr>
        <p:txBody>
          <a:bodyPr/>
          <a:lstStyle/>
          <a:p>
            <a:r>
              <a:rPr lang="en-US" sz="1800" dirty="0"/>
              <a:t>Section Fields</a:t>
            </a:r>
          </a:p>
          <a:p>
            <a:r>
              <a:rPr lang="en-US" b="0" dirty="0">
                <a:solidFill>
                  <a:srgbClr val="000A18"/>
                </a:solidFill>
              </a:rPr>
              <a:t>Title</a:t>
            </a:r>
          </a:p>
          <a:p>
            <a:r>
              <a:rPr lang="en-US" b="0" dirty="0">
                <a:solidFill>
                  <a:srgbClr val="000A18"/>
                </a:solidFill>
              </a:rPr>
              <a:t>Text</a:t>
            </a:r>
          </a:p>
          <a:p>
            <a:r>
              <a:rPr lang="en-US" b="0" dirty="0">
                <a:solidFill>
                  <a:srgbClr val="000A18"/>
                </a:solidFill>
              </a:rPr>
              <a:t>Activity Text/Image</a:t>
            </a:r>
          </a:p>
          <a:p>
            <a:r>
              <a:rPr lang="en-US" b="0" dirty="0">
                <a:solidFill>
                  <a:srgbClr val="000A18"/>
                </a:solidFill>
              </a:rPr>
              <a:t>Images / Hero Image</a:t>
            </a:r>
          </a:p>
          <a:p>
            <a:r>
              <a:rPr lang="en-US" b="0" dirty="0">
                <a:solidFill>
                  <a:srgbClr val="000A18"/>
                </a:solidFill>
              </a:rPr>
              <a:t>Facts</a:t>
            </a:r>
          </a:p>
          <a:p>
            <a:r>
              <a:rPr lang="en-US" b="0" dirty="0">
                <a:solidFill>
                  <a:srgbClr val="000A18"/>
                </a:solidFill>
              </a:rPr>
              <a:t>Potential Actions</a:t>
            </a:r>
          </a:p>
          <a:p>
            <a:endParaRPr lang="en-US" dirty="0"/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6328A17F-B808-47FC-B760-533AE0EBA046}"/>
              </a:ext>
            </a:extLst>
          </p:cNvPr>
          <p:cNvSpPr txBox="1">
            <a:spLocks/>
          </p:cNvSpPr>
          <p:nvPr/>
        </p:nvSpPr>
        <p:spPr>
          <a:xfrm>
            <a:off x="295017" y="1298455"/>
            <a:ext cx="8988131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“Content over chrome”</a:t>
            </a:r>
          </a:p>
        </p:txBody>
      </p:sp>
    </p:spTree>
    <p:extLst>
      <p:ext uri="{BB962C8B-B14F-4D97-AF65-F5344CB8AC3E}">
        <p14:creationId xmlns:p14="http://schemas.microsoft.com/office/powerpoint/2010/main" val="7059517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9309C-4C05-4E56-9C3C-A52233BD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 Cards – Design Guidelines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2CFA52-4900-4144-842B-E88EE0209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412" y="1687512"/>
            <a:ext cx="78676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4469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7550fb09-e1e4-49f9-8257-ac8f082c86d0"/>
    <ds:schemaRef ds:uri="http://purl.org/dc/terms/"/>
    <ds:schemaRef ds:uri="http://schemas.microsoft.com/office/2006/documentManagement/types"/>
    <ds:schemaRef ds:uri="0f32b589-041a-4b5d-9ecb-546b576e7a4a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/field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01 - Teams application packaging and testing</Template>
  <TotalTime>231</TotalTime>
  <Words>800</Words>
  <Application>Microsoft Macintosh PowerPoint</Application>
  <PresentationFormat>Custom</PresentationFormat>
  <Paragraphs>144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2_Office 365 PPT Template - 2017</vt:lpstr>
      <vt:lpstr>Build a basic Connector</vt:lpstr>
      <vt:lpstr>PowerPoint Presentation</vt:lpstr>
      <vt:lpstr>Office 365 Platform</vt:lpstr>
      <vt:lpstr>Adaptive Cards</vt:lpstr>
      <vt:lpstr>Design Guidelines – Text </vt:lpstr>
      <vt:lpstr>Design Guidelines - Images</vt:lpstr>
      <vt:lpstr>Design Guidelines - Sections</vt:lpstr>
      <vt:lpstr>Card Sections and Fields</vt:lpstr>
      <vt:lpstr>Connector Cards – Design Guidelines</vt:lpstr>
      <vt:lpstr>Demo Send a Connector Card via Incoming Webhooks</vt:lpstr>
      <vt:lpstr>Summary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Microsoft Teams</dc:title>
  <dc:subject>&lt;Speech title here&gt;</dc:subject>
  <dc:creator>Paul Schaeflein</dc:creator>
  <cp:keywords/>
  <dc:description>Template: Angela Powell; ZUM Communications
Formatting: 
Audience Type:</dc:description>
  <cp:lastModifiedBy>Andrew Connell</cp:lastModifiedBy>
  <cp:revision>15</cp:revision>
  <dcterms:created xsi:type="dcterms:W3CDTF">2017-11-07T21:02:02Z</dcterms:created>
  <dcterms:modified xsi:type="dcterms:W3CDTF">2020-09-23T12:42:56Z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2017-10-06T07:26:31.3884153-07:00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